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336" r:id="rId2"/>
    <p:sldId id="314" r:id="rId3"/>
    <p:sldId id="258" r:id="rId4"/>
    <p:sldId id="291" r:id="rId5"/>
    <p:sldId id="316" r:id="rId6"/>
    <p:sldId id="403" r:id="rId7"/>
    <p:sldId id="422" r:id="rId8"/>
    <p:sldId id="347" r:id="rId9"/>
    <p:sldId id="320" r:id="rId10"/>
    <p:sldId id="395" r:id="rId11"/>
    <p:sldId id="319" r:id="rId12"/>
    <p:sldId id="337" r:id="rId13"/>
    <p:sldId id="318" r:id="rId14"/>
    <p:sldId id="358" r:id="rId15"/>
    <p:sldId id="359" r:id="rId16"/>
    <p:sldId id="360" r:id="rId17"/>
    <p:sldId id="361" r:id="rId18"/>
    <p:sldId id="385" r:id="rId19"/>
    <p:sldId id="344" r:id="rId20"/>
    <p:sldId id="428" r:id="rId21"/>
    <p:sldId id="419" r:id="rId22"/>
    <p:sldId id="398" r:id="rId23"/>
    <p:sldId id="400" r:id="rId24"/>
    <p:sldId id="404" r:id="rId25"/>
    <p:sldId id="406" r:id="rId26"/>
    <p:sldId id="401" r:id="rId27"/>
    <p:sldId id="407" r:id="rId28"/>
    <p:sldId id="410" r:id="rId29"/>
    <p:sldId id="411" r:id="rId30"/>
    <p:sldId id="415" r:id="rId31"/>
    <p:sldId id="412" r:id="rId32"/>
    <p:sldId id="423" r:id="rId33"/>
    <p:sldId id="424" r:id="rId34"/>
    <p:sldId id="425" r:id="rId35"/>
    <p:sldId id="429" r:id="rId36"/>
    <p:sldId id="413" r:id="rId37"/>
    <p:sldId id="414" r:id="rId38"/>
    <p:sldId id="332" r:id="rId39"/>
    <p:sldId id="378" r:id="rId40"/>
    <p:sldId id="381" r:id="rId41"/>
    <p:sldId id="379" r:id="rId42"/>
    <p:sldId id="380" r:id="rId43"/>
    <p:sldId id="417" r:id="rId44"/>
    <p:sldId id="367" r:id="rId45"/>
    <p:sldId id="368" r:id="rId46"/>
    <p:sldId id="369" r:id="rId47"/>
    <p:sldId id="382" r:id="rId48"/>
    <p:sldId id="383" r:id="rId49"/>
    <p:sldId id="384" r:id="rId50"/>
    <p:sldId id="374" r:id="rId51"/>
    <p:sldId id="416" r:id="rId52"/>
    <p:sldId id="388" r:id="rId53"/>
    <p:sldId id="267" r:id="rId54"/>
    <p:sldId id="313" r:id="rId55"/>
    <p:sldId id="396" r:id="rId56"/>
    <p:sldId id="317" r:id="rId57"/>
    <p:sldId id="334" r:id="rId58"/>
    <p:sldId id="335" r:id="rId59"/>
    <p:sldId id="373" r:id="rId60"/>
    <p:sldId id="33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64"/>
    <p:restoredTop sz="97248"/>
  </p:normalViewPr>
  <p:slideViewPr>
    <p:cSldViewPr snapToGrid="0" snapToObjects="1">
      <p:cViewPr varScale="1">
        <p:scale>
          <a:sx n="114" d="100"/>
          <a:sy n="114" d="100"/>
        </p:scale>
        <p:origin x="168" y="146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1200" dirty="0"/>
              <a:t>ASK: what’s the smell?</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364593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7382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23</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27</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36</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37</a:t>
            </a:fld>
            <a:endParaRPr lang="en-US"/>
          </a:p>
        </p:txBody>
      </p:sp>
    </p:spTree>
    <p:extLst>
      <p:ext uri="{BB962C8B-B14F-4D97-AF65-F5344CB8AC3E}">
        <p14:creationId xmlns:p14="http://schemas.microsoft.com/office/powerpoint/2010/main" val="277146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F9F190F-B603-E945-885A-139B1FF585F6}" type="datetime1">
              <a:rPr lang="de-CH" smtClean="0"/>
              <a:t>27.08.24</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13B0BC5A-707A-0F4C-BC90-065923A6065A}" type="datetime1">
              <a:rPr lang="de-CH" smtClean="0"/>
              <a:t>27.08.24</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993DCE44-86F0-4240-BC5C-FF279C3ED88B}" type="datetime1">
              <a:rPr lang="de-CH" smtClean="0"/>
              <a:t>27.08.24</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CB6B83CD-8FA8-874F-9D62-AEB5C6BF4F61}" type="datetime1">
              <a:rPr lang="de-CH" smtClean="0"/>
              <a:t>27.08.24</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830E690-518C-4B4C-8046-FED7C76D377F}" type="datetime1">
              <a:rPr lang="de-CH" smtClean="0"/>
              <a:t>27.08.24</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D7C3417F-D8D4-B649-AAC2-01F96A11CFA9}" type="datetime1">
              <a:rPr lang="de-CH" smtClean="0"/>
              <a:t>27.08.24</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dirty="0"/>
              <a:t>August 2024, v. 3.0,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107CA71-A920-2140-990A-5A0D3CEDFF41}" type="datetime1">
              <a:rPr lang="de-CH" smtClean="0"/>
              <a:t>27.08.24</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dirty="0"/>
              <a:t>August 2024, v. 3.0,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A9BF0E05-28F2-054D-8431-A46EE503D4A7}" type="datetime1">
              <a:rPr lang="de-CH" smtClean="0"/>
              <a:t>27.08.24</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dirty="0"/>
              <a:t>August 2024, v. 3.0,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9043BEA6-E732-7A49-9E1F-6F7CEAEACEB2}" type="datetime1">
              <a:rPr lang="de-CH" smtClean="0"/>
              <a:t>27.08.24</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dirty="0"/>
              <a:t>August 2024, v. 3.0,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0427012F-0A0E-B247-B5C0-F1545F3054F9}" type="datetime1">
              <a:rPr lang="de-CH" smtClean="0"/>
              <a:t>27.08.24</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80BD764B-CFA2-CD42-98B3-86670039F430}" type="datetime1">
              <a:rPr lang="de-CH" smtClean="0"/>
              <a:t>27.08.24</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2FC5AE-9F69-CB49-99D6-D8F1ED616F08}" type="datetime1">
              <a:rPr lang="de-CH" smtClean="0"/>
              <a:t>27.08.24</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dirty="0"/>
              <a:t>August 2024, v. 3.0,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9.sv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does the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2024, v. 3.0,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11514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54206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August 2024, v. 3.0,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 when people think they are holding their eyes still, they still move around:</a:t>
            </a:r>
          </a:p>
          <a:p>
            <a:pPr lvl="1"/>
            <a:r>
              <a:rPr lang="en-US" dirty="0"/>
              <a:t>Drift, </a:t>
            </a:r>
            <a:r>
              <a:rPr lang="en-US" dirty="0" err="1"/>
              <a:t>microsaccades</a:t>
            </a:r>
            <a:r>
              <a:rPr lang="en-US" dirty="0"/>
              <a:t>, jitter</a:t>
            </a:r>
          </a:p>
          <a:p>
            <a:r>
              <a:rPr lang="en-US" dirty="0"/>
              <a:t>The movement has statistical properties such as self avoidance, directional persistence…</a:t>
            </a:r>
          </a:p>
          <a:p>
            <a:r>
              <a:rPr lang="en-US" dirty="0"/>
              <a:t>The upcoming exercise is a simplified version of a model Lisa is working on</a:t>
            </a:r>
          </a:p>
        </p:txBody>
      </p:sp>
    </p:spTree>
    <p:extLst>
      <p:ext uri="{BB962C8B-B14F-4D97-AF65-F5344CB8AC3E}">
        <p14:creationId xmlns:p14="http://schemas.microsoft.com/office/powerpoint/2010/main" val="402044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August 2024, v. 3.0,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Walker starts somewhere</a:t>
            </a:r>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could walk one step in any direction</a:t>
            </a:r>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randomly selects one step</a:t>
            </a:r>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August 2024, v. 3.0,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In the next step it has the same stepping options</a:t>
            </a:r>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By iterating this procedure, we get a trajectory</a:t>
            </a:r>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August 2024, v. 3.0,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make the behavior a little bit more interesting the walker in the exercise…</a:t>
            </a:r>
          </a:p>
          <a:p>
            <a:pPr lvl="1"/>
            <a:r>
              <a:rPr lang="en-US" dirty="0"/>
              <a:t>Choses its next step from a probability distribution</a:t>
            </a:r>
          </a:p>
          <a:p>
            <a:pPr lvl="1"/>
            <a:r>
              <a:rPr lang="en-US" dirty="0"/>
              <a:t>Can also walk over a non-uniform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Background Activation</a:t>
            </a:r>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Stepping Probability</a:t>
            </a:r>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Step_0_</a:t>
            </a:r>
            <a:r>
              <a:rPr lang="de-DE" sz="1400" dirty="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pic>
        <p:nvPicPr>
          <p:cNvPr id="8" name="Picture 7" descr="Chart&#10;&#10;Description automatically generated">
            <a:extLst>
              <a:ext uri="{FF2B5EF4-FFF2-40B4-BE49-F238E27FC236}">
                <a16:creationId xmlns:a16="http://schemas.microsoft.com/office/drawing/2014/main" id="{3C3A9071-96F5-5961-A462-35C033C49355}"/>
              </a:ext>
            </a:extLst>
          </p:cNvPr>
          <p:cNvPicPr>
            <a:picLocks noChangeAspect="1"/>
          </p:cNvPicPr>
          <p:nvPr/>
        </p:nvPicPr>
        <p:blipFill>
          <a:blip r:embed="rId5"/>
          <a:stretch>
            <a:fillRect/>
          </a:stretch>
        </p:blipFill>
        <p:spPr>
          <a:xfrm>
            <a:off x="10292080" y="1059441"/>
            <a:ext cx="1666685" cy="1666685"/>
          </a:xfrm>
          <a:prstGeom prst="rect">
            <a:avLst/>
          </a:prstGeom>
        </p:spPr>
      </p:pic>
      <p:pic>
        <p:nvPicPr>
          <p:cNvPr id="9" name="Picture 8" descr="A picture containing red&#10;&#10;Description automatically generated">
            <a:extLst>
              <a:ext uri="{FF2B5EF4-FFF2-40B4-BE49-F238E27FC236}">
                <a16:creationId xmlns:a16="http://schemas.microsoft.com/office/drawing/2014/main" id="{0B64FA88-C47C-AFF7-630A-324EB007B426}"/>
              </a:ext>
            </a:extLst>
          </p:cNvPr>
          <p:cNvPicPr>
            <a:picLocks noChangeAspect="1"/>
          </p:cNvPicPr>
          <p:nvPr/>
        </p:nvPicPr>
        <p:blipFill>
          <a:blip r:embed="rId6"/>
          <a:stretch>
            <a:fillRect/>
          </a:stretch>
        </p:blipFill>
        <p:spPr>
          <a:xfrm>
            <a:off x="6597189" y="2410991"/>
            <a:ext cx="1666685" cy="1666685"/>
          </a:xfrm>
          <a:prstGeom prst="rect">
            <a:avLst/>
          </a:prstGeom>
        </p:spPr>
      </p:pic>
      <p:sp>
        <p:nvSpPr>
          <p:cNvPr id="10" name="TextBox 9">
            <a:extLst>
              <a:ext uri="{FF2B5EF4-FFF2-40B4-BE49-F238E27FC236}">
                <a16:creationId xmlns:a16="http://schemas.microsoft.com/office/drawing/2014/main" id="{9A2861C0-03B2-882E-A370-62EDDFEF9AED}"/>
              </a:ext>
            </a:extLst>
          </p:cNvPr>
          <p:cNvSpPr txBox="1"/>
          <p:nvPr/>
        </p:nvSpPr>
        <p:spPr>
          <a:xfrm>
            <a:off x="336331" y="1725803"/>
            <a:ext cx="9955749" cy="369332"/>
          </a:xfrm>
          <a:prstGeom prst="rect">
            <a:avLst/>
          </a:prstGeom>
          <a:noFill/>
        </p:spPr>
        <p:txBody>
          <a:bodyPr wrap="square" rtlCol="0">
            <a:spAutoFit/>
          </a:bodyPr>
          <a:lstStyle/>
          <a:p>
            <a:r>
              <a:rPr lang="en-GB" b="0" noProof="1">
                <a:solidFill>
                  <a:srgbClr val="DCDCAA"/>
                </a:solidFill>
                <a:effectLst/>
                <a:highlight>
                  <a:srgbClr val="1F1F1F"/>
                </a:highlight>
                <a:latin typeface="Fira Code" panose="020B0809050000020004" pitchFamily="49" charset="0"/>
              </a:rPr>
              <a:t>next_step_proposal</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current_i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current_j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size</a:t>
            </a:r>
            <a:r>
              <a:rPr lang="en-GB" b="0" noProof="1">
                <a:solidFill>
                  <a:srgbClr val="CCCCCC"/>
                </a:solidFill>
                <a:effectLst/>
                <a:highlight>
                  <a:srgbClr val="1F1F1F"/>
                </a:highlight>
                <a:latin typeface="Fira Code" panose="020B0809050000020004" pitchFamily="49" charset="0"/>
              </a:rPr>
              <a:t>)</a:t>
            </a:r>
            <a:endParaRPr lang="en-GB" noProof="1"/>
          </a:p>
        </p:txBody>
      </p:sp>
      <p:sp>
        <p:nvSpPr>
          <p:cNvPr id="12" name="TextBox 11">
            <a:extLst>
              <a:ext uri="{FF2B5EF4-FFF2-40B4-BE49-F238E27FC236}">
                <a16:creationId xmlns:a16="http://schemas.microsoft.com/office/drawing/2014/main" id="{699C6B5A-646B-73A5-BFF9-0899D2AEB825}"/>
              </a:ext>
            </a:extLst>
          </p:cNvPr>
          <p:cNvSpPr txBox="1"/>
          <p:nvPr/>
        </p:nvSpPr>
        <p:spPr>
          <a:xfrm>
            <a:off x="336331" y="3059668"/>
            <a:ext cx="6096000" cy="369332"/>
          </a:xfrm>
          <a:prstGeom prst="rect">
            <a:avLst/>
          </a:prstGeom>
          <a:noFill/>
        </p:spPr>
        <p:txBody>
          <a:bodyPr wrap="square">
            <a:spAutoFit/>
          </a:bodyPr>
          <a:lstStyle/>
          <a:p>
            <a:r>
              <a:rPr lang="en-GB" b="0" noProof="1">
                <a:solidFill>
                  <a:srgbClr val="DCDCAA"/>
                </a:solidFill>
                <a:effectLst/>
                <a:highlight>
                  <a:srgbClr val="1F1F1F"/>
                </a:highlight>
                <a:latin typeface="Fira Code" panose="020B0809050000020004" pitchFamily="49" charset="0"/>
              </a:rPr>
              <a:t>create_context_map</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size</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map_type</a:t>
            </a:r>
            <a:r>
              <a:rPr lang="en-GB" b="0" noProof="1">
                <a:solidFill>
                  <a:srgbClr val="D4D4D4"/>
                </a:solidFill>
                <a:effectLst/>
                <a:highlight>
                  <a:srgbClr val="1F1F1F"/>
                </a:highlight>
                <a:latin typeface="Fira Code" panose="020B0809050000020004" pitchFamily="49" charset="0"/>
              </a:rPr>
              <a:t>=</a:t>
            </a:r>
            <a:r>
              <a:rPr lang="en-GB" b="0" noProof="1">
                <a:solidFill>
                  <a:srgbClr val="CE9178"/>
                </a:solidFill>
                <a:effectLst/>
                <a:highlight>
                  <a:srgbClr val="1F1F1F"/>
                </a:highlight>
                <a:latin typeface="Fira Code" panose="020B0809050000020004" pitchFamily="49" charset="0"/>
              </a:rPr>
              <a:t>'flat'</a:t>
            </a:r>
            <a:r>
              <a:rPr lang="en-GB" b="0" noProof="1">
                <a:solidFill>
                  <a:srgbClr val="CCCCCC"/>
                </a:solidFill>
                <a:effectLst/>
                <a:highlight>
                  <a:srgbClr val="1F1F1F"/>
                </a:highlight>
                <a:latin typeface="Fira Code" panose="020B0809050000020004" pitchFamily="49" charset="0"/>
              </a:rPr>
              <a:t>)</a:t>
            </a:r>
          </a:p>
        </p:txBody>
      </p:sp>
      <p:sp>
        <p:nvSpPr>
          <p:cNvPr id="13" name="TextBox 12">
            <a:extLst>
              <a:ext uri="{FF2B5EF4-FFF2-40B4-BE49-F238E27FC236}">
                <a16:creationId xmlns:a16="http://schemas.microsoft.com/office/drawing/2014/main" id="{BF7368A3-F044-811D-D879-34CBD6C7E519}"/>
              </a:ext>
            </a:extLst>
          </p:cNvPr>
          <p:cNvSpPr txBox="1"/>
          <p:nvPr/>
        </p:nvSpPr>
        <p:spPr>
          <a:xfrm>
            <a:off x="336331" y="4580544"/>
            <a:ext cx="10555976" cy="923330"/>
          </a:xfrm>
          <a:prstGeom prst="rect">
            <a:avLst/>
          </a:prstGeom>
          <a:noFill/>
        </p:spPr>
        <p:txBody>
          <a:bodyPr wrap="square" rtlCol="0">
            <a:spAutoFit/>
          </a:bodyPr>
          <a:lstStyle/>
          <a:p>
            <a:r>
              <a:rPr lang="en-GB" b="0" noProof="1">
                <a:solidFill>
                  <a:srgbClr val="DCDCAA"/>
                </a:solidFill>
                <a:effectLst/>
                <a:highlight>
                  <a:srgbClr val="1F1F1F"/>
                </a:highlight>
                <a:latin typeface="Fira Code" panose="020B0809050000020004" pitchFamily="49" charset="0"/>
              </a:rPr>
              <a:t>sample_next_step</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current_i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current_j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context_map</a:t>
            </a:r>
            <a:r>
              <a:rPr lang="en-GB" b="0" noProof="1">
                <a:solidFill>
                  <a:srgbClr val="CCCCCC"/>
                </a:solidFill>
                <a:effectLst/>
                <a:highlight>
                  <a:srgbClr val="1F1F1F"/>
                </a:highlight>
                <a:latin typeface="Fira Code" panose="020B0809050000020004" pitchFamily="49" charset="0"/>
              </a:rPr>
              <a:t>,</a:t>
            </a:r>
          </a:p>
          <a:p>
            <a:r>
              <a:rPr lang="en-GB" b="0" noProof="1">
                <a:solidFill>
                  <a:srgbClr val="9CDCFE"/>
                </a:solidFill>
                <a:effectLst/>
                <a:highlight>
                  <a:srgbClr val="1F1F1F"/>
                </a:highlight>
                <a:latin typeface="Fira Code" panose="020B0809050000020004" pitchFamily="49" charset="0"/>
              </a:rPr>
              <a:t>random_state</a:t>
            </a:r>
            <a:r>
              <a:rPr lang="en-GB" b="0" noProof="1">
                <a:solidFill>
                  <a:srgbClr val="D4D4D4"/>
                </a:solidFill>
                <a:effectLst/>
                <a:highlight>
                  <a:srgbClr val="1F1F1F"/>
                </a:highlight>
                <a:latin typeface="Fira Code" panose="020B0809050000020004" pitchFamily="49" charset="0"/>
              </a:rPr>
              <a:t>=</a:t>
            </a:r>
            <a:r>
              <a:rPr lang="en-GB" b="0" noProof="1">
                <a:solidFill>
                  <a:srgbClr val="CCCCCC"/>
                </a:solidFill>
                <a:effectLst/>
                <a:highlight>
                  <a:srgbClr val="1F1F1F"/>
                </a:highlight>
                <a:latin typeface="Fira Code" panose="020B0809050000020004" pitchFamily="49" charset="0"/>
              </a:rPr>
              <a:t>np.random)</a:t>
            </a:r>
          </a:p>
          <a:p>
            <a:endParaRPr lang="en-DE" dirty="0"/>
          </a:p>
        </p:txBody>
      </p:sp>
      <p:sp>
        <p:nvSpPr>
          <p:cNvPr id="14" name="TextBox 13">
            <a:extLst>
              <a:ext uri="{FF2B5EF4-FFF2-40B4-BE49-F238E27FC236}">
                <a16:creationId xmlns:a16="http://schemas.microsoft.com/office/drawing/2014/main" id="{0B26741F-71C7-4F96-FB28-530BD36EC12F}"/>
              </a:ext>
            </a:extLst>
          </p:cNvPr>
          <p:cNvSpPr txBox="1"/>
          <p:nvPr/>
        </p:nvSpPr>
        <p:spPr>
          <a:xfrm>
            <a:off x="1768955" y="5478440"/>
            <a:ext cx="7527445" cy="369332"/>
          </a:xfrm>
          <a:prstGeom prst="rect">
            <a:avLst/>
          </a:prstGeom>
          <a:noFill/>
        </p:spPr>
        <p:txBody>
          <a:bodyPr wrap="none" rtlCol="0">
            <a:spAutoFit/>
          </a:bodyPr>
          <a:lstStyle/>
          <a:p>
            <a:r>
              <a:rPr lang="en-GB" dirty="0"/>
              <a:t>C</a:t>
            </a:r>
            <a:r>
              <a:rPr lang="en-DE" dirty="0"/>
              <a:t>ombines              and               , and probabilistically selects the next location</a:t>
            </a:r>
          </a:p>
        </p:txBody>
      </p:sp>
      <p:pic>
        <p:nvPicPr>
          <p:cNvPr id="15" name="Picture 14" descr="A picture containing red&#10;&#10;Description automatically generated">
            <a:extLst>
              <a:ext uri="{FF2B5EF4-FFF2-40B4-BE49-F238E27FC236}">
                <a16:creationId xmlns:a16="http://schemas.microsoft.com/office/drawing/2014/main" id="{2C52401A-EA0F-4A9A-1561-DF67A6C1A2A4}"/>
              </a:ext>
            </a:extLst>
          </p:cNvPr>
          <p:cNvPicPr>
            <a:picLocks noChangeAspect="1"/>
          </p:cNvPicPr>
          <p:nvPr/>
        </p:nvPicPr>
        <p:blipFill>
          <a:blip r:embed="rId6"/>
          <a:stretch>
            <a:fillRect/>
          </a:stretch>
        </p:blipFill>
        <p:spPr>
          <a:xfrm>
            <a:off x="2895600" y="5382673"/>
            <a:ext cx="630658" cy="630658"/>
          </a:xfrm>
          <a:prstGeom prst="rect">
            <a:avLst/>
          </a:prstGeom>
        </p:spPr>
      </p:pic>
      <p:pic>
        <p:nvPicPr>
          <p:cNvPr id="16" name="Picture 15" descr="Chart&#10;&#10;Description automatically generated">
            <a:extLst>
              <a:ext uri="{FF2B5EF4-FFF2-40B4-BE49-F238E27FC236}">
                <a16:creationId xmlns:a16="http://schemas.microsoft.com/office/drawing/2014/main" id="{5686EFA7-5926-BDF9-9DA5-AE79D4D9FC20}"/>
              </a:ext>
            </a:extLst>
          </p:cNvPr>
          <p:cNvPicPr>
            <a:picLocks noChangeAspect="1"/>
          </p:cNvPicPr>
          <p:nvPr/>
        </p:nvPicPr>
        <p:blipFill>
          <a:blip r:embed="rId5"/>
          <a:stretch>
            <a:fillRect/>
          </a:stretch>
        </p:blipFill>
        <p:spPr>
          <a:xfrm>
            <a:off x="3880382" y="5344240"/>
            <a:ext cx="711700" cy="711700"/>
          </a:xfrm>
          <a:prstGeom prst="rect">
            <a:avLst/>
          </a:prstGeom>
        </p:spPr>
      </p:pic>
    </p:spTree>
    <p:extLst>
      <p:ext uri="{BB962C8B-B14F-4D97-AF65-F5344CB8AC3E}">
        <p14:creationId xmlns:p14="http://schemas.microsoft.com/office/powerpoint/2010/main" val="343256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General Notes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9A0395EB-8F0B-5C6A-572A-662F78EA3E91}"/>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Turning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436880" y="1458977"/>
            <a:ext cx="10916920" cy="5262497"/>
          </a:xfrm>
        </p:spPr>
        <p:txBody>
          <a:bodyPr>
            <a:noAutofit/>
          </a:bodyPr>
          <a:lstStyle/>
          <a:p>
            <a:r>
              <a:rPr lang="en-US" sz="2400" dirty="0"/>
              <a:t>Open the notebook “Step_1_classes_exercise” and follow the instructions</a:t>
            </a:r>
            <a:endParaRPr lang="en-US" dirty="0">
              <a:solidFill>
                <a:schemeClr val="tx1">
                  <a:lumMod val="50000"/>
                  <a:lumOff val="50000"/>
                </a:schemeClr>
              </a:solidFill>
            </a:endParaRPr>
          </a:p>
          <a:p>
            <a:r>
              <a:rPr lang="en-US" sz="2400"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AA17B5D1-EA6D-C4C2-BFE4-162FE55F1744}"/>
              </a:ext>
            </a:extLst>
          </p:cNvPr>
          <p:cNvSpPr txBox="1"/>
          <p:nvPr/>
        </p:nvSpPr>
        <p:spPr>
          <a:xfrm>
            <a:off x="926977" y="3062384"/>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C618AE3C-235A-67FE-2206-668E9CC0CA5A}"/>
              </a:ext>
            </a:extLst>
          </p:cNvPr>
          <p:cNvSpPr txBox="1"/>
          <p:nvPr/>
        </p:nvSpPr>
        <p:spPr>
          <a:xfrm>
            <a:off x="838200" y="2649117"/>
            <a:ext cx="1213414" cy="369332"/>
          </a:xfrm>
          <a:prstGeom prst="rect">
            <a:avLst/>
          </a:prstGeom>
          <a:noFill/>
        </p:spPr>
        <p:txBody>
          <a:bodyPr wrap="square" rtlCol="0">
            <a:spAutoFit/>
          </a:bodyPr>
          <a:lstStyle/>
          <a:p>
            <a:r>
              <a:rPr lang="en-CH" dirty="0"/>
              <a:t>From…</a:t>
            </a:r>
          </a:p>
        </p:txBody>
      </p:sp>
      <p:sp>
        <p:nvSpPr>
          <p:cNvPr id="15" name="TextBox 14">
            <a:extLst>
              <a:ext uri="{FF2B5EF4-FFF2-40B4-BE49-F238E27FC236}">
                <a16:creationId xmlns:a16="http://schemas.microsoft.com/office/drawing/2014/main" id="{1984FAF1-ED5F-400D-FA7C-B0CD31DB4707}"/>
              </a:ext>
            </a:extLst>
          </p:cNvPr>
          <p:cNvSpPr txBox="1"/>
          <p:nvPr/>
        </p:nvSpPr>
        <p:spPr>
          <a:xfrm>
            <a:off x="6805828" y="2649117"/>
            <a:ext cx="1213414" cy="369332"/>
          </a:xfrm>
          <a:prstGeom prst="rect">
            <a:avLst/>
          </a:prstGeom>
          <a:noFill/>
        </p:spPr>
        <p:txBody>
          <a:bodyPr wrap="square" rtlCol="0">
            <a:spAutoFit/>
          </a:bodyPr>
          <a:lstStyle/>
          <a:p>
            <a:r>
              <a:rPr lang="en-CH" dirty="0"/>
              <a:t>To… ?</a:t>
            </a:r>
          </a:p>
        </p:txBody>
      </p:sp>
      <p:sp>
        <p:nvSpPr>
          <p:cNvPr id="10" name="TextBox 9">
            <a:extLst>
              <a:ext uri="{FF2B5EF4-FFF2-40B4-BE49-F238E27FC236}">
                <a16:creationId xmlns:a16="http://schemas.microsoft.com/office/drawing/2014/main" id="{500F7108-1ECA-27FE-F0E0-018ECFC61F97}"/>
              </a:ext>
            </a:extLst>
          </p:cNvPr>
          <p:cNvSpPr txBox="1"/>
          <p:nvPr/>
        </p:nvSpPr>
        <p:spPr>
          <a:xfrm>
            <a:off x="6819492" y="3062384"/>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p>
          <a:p>
            <a:r>
              <a:rPr lang="en-US" sz="1200" i="1" noProof="1">
                <a:solidFill>
                  <a:srgbClr val="8C8C8C"/>
                </a:solidFill>
                <a:latin typeface="Consolas" panose="020B0609020204030204" pitchFamily="49" charset="0"/>
                <a:cs typeface="Consolas" panose="020B0609020204030204" pitchFamily="49" charset="0"/>
              </a:rPr>
              <a:t>…</a:t>
            </a:r>
            <a:endParaRPr lang="en-US" sz="1200" i="1" noProof="1">
              <a:solidFill>
                <a:srgbClr val="8C8C8C"/>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81235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
        <p:nvSpPr>
          <p:cNvPr id="3" name="Footer Placeholder 2">
            <a:extLst>
              <a:ext uri="{FF2B5EF4-FFF2-40B4-BE49-F238E27FC236}">
                <a16:creationId xmlns:a16="http://schemas.microsoft.com/office/drawing/2014/main" id="{8DDD4361-1091-1A21-423B-BB54922C4003}"/>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3997141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81470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noProof="1">
                <a:solidFill>
                  <a:schemeClr val="accent6"/>
                </a:solidFill>
                <a:latin typeface="Consolas" panose="020B0609020204030204" pitchFamily="49" charset="0"/>
                <a:cs typeface="Consolas" panose="020B0609020204030204" pitchFamily="49" charset="0"/>
              </a:rPr>
              <a:t>block = build_square(size=11)</a:t>
            </a:r>
          </a:p>
          <a:p>
            <a:r>
              <a:rPr lang="en-GB" sz="1800" noProof="1">
                <a:solidFill>
                  <a:schemeClr val="accent6"/>
                </a:solidFill>
                <a:latin typeface="Consolas" panose="020B0609020204030204" pitchFamily="49" charset="0"/>
                <a:cs typeface="Consolas" panose="020B0609020204030204" pitchFamily="49" charset="0"/>
              </a:rPr>
              <a:t>add_block(blocks, block)</a:t>
            </a: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Go to the Notebook and follow the instructions there</a:t>
            </a:r>
          </a:p>
          <a:p>
            <a:r>
              <a:rPr lang="en-US" dirty="0"/>
              <a:t>Submit a PR for Issue #3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
        <p:nvSpPr>
          <p:cNvPr id="3" name="Footer Placeholder 2">
            <a:extLst>
              <a:ext uri="{FF2B5EF4-FFF2-40B4-BE49-F238E27FC236}">
                <a16:creationId xmlns:a16="http://schemas.microsoft.com/office/drawing/2014/main" id="{CEFB67BB-5A80-726B-E4A1-B7BBC7B7498C}"/>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207649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dirty="0"/>
              <a:t>August 2024, v. 3.0,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August 2024, v. 3.0,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behavior </a:t>
            </a:r>
            <a:r>
              <a:rPr lang="de-DE" dirty="0"/>
              <a:t>(e.g. </a:t>
            </a:r>
            <a:r>
              <a:rPr lang="en-US" dirty="0"/>
              <a:t>functions</a:t>
            </a:r>
            <a:r>
              <a:rPr lang="de-DE" dirty="0"/>
              <a:t>) </a:t>
            </a:r>
            <a:r>
              <a:rPr lang="en-CH" dirty="0"/>
              <a:t>as an argument is usually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type=‘triangle’)</a:t>
            </a:r>
          </a:p>
        </p:txBody>
      </p:sp>
    </p:spTree>
    <p:extLst>
      <p:ext uri="{BB962C8B-B14F-4D97-AF65-F5344CB8AC3E}">
        <p14:creationId xmlns:p14="http://schemas.microsoft.com/office/powerpoint/2010/main" val="390161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a:t>
            </a:r>
            <a:r>
              <a:rPr lang="en-GB" sz="1800" dirty="0" err="1">
                <a:solidFill>
                  <a:schemeClr val="accent6"/>
                </a:solidFill>
                <a:latin typeface="Consolas" panose="020B0609020204030204" pitchFamily="49" charset="0"/>
                <a:cs typeface="Consolas" panose="020B0609020204030204" pitchFamily="49" charset="0"/>
              </a:rPr>
              <a:t>build_triangle</a:t>
            </a:r>
            <a:r>
              <a:rPr lang="en-GB" sz="1800" dirty="0">
                <a:solidFill>
                  <a:schemeClr val="accent6"/>
                </a:solidFill>
                <a:latin typeface="Consolas" panose="020B0609020204030204" pitchFamily="49" charset="0"/>
                <a:cs typeface="Consolas" panose="020B0609020204030204" pitchFamily="49" charset="0"/>
              </a:rPr>
              <a:t>(size=11)</a:t>
            </a:r>
          </a:p>
          <a:p>
            <a:r>
              <a:rPr lang="en-GB" sz="1800" dirty="0" err="1">
                <a:solidFill>
                  <a:schemeClr val="accent6"/>
                </a:solidFill>
                <a:latin typeface="Consolas" panose="020B0609020204030204" pitchFamily="49" charset="0"/>
                <a:cs typeface="Consolas" panose="020B0609020204030204" pitchFamily="49" charset="0"/>
              </a:rPr>
              <a:t>add_block</a:t>
            </a:r>
            <a:r>
              <a:rPr lang="en-GB" sz="1800" dirty="0">
                <a:solidFill>
                  <a:schemeClr val="accent6"/>
                </a:solidFill>
                <a:latin typeface="Consolas" panose="020B0609020204030204" pitchFamily="49" charset="0"/>
                <a:cs typeface="Consolas" panose="020B0609020204030204" pitchFamily="49" charset="0"/>
              </a:rPr>
              <a:t>(blocks, block)</a:t>
            </a:r>
            <a:endParaRPr lang="en-CH" sz="1800" dirty="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type=‘triangle’)</a:t>
            </a:r>
          </a:p>
        </p:txBody>
      </p:sp>
    </p:spTree>
    <p:extLst>
      <p:ext uri="{BB962C8B-B14F-4D97-AF65-F5344CB8AC3E}">
        <p14:creationId xmlns:p14="http://schemas.microsoft.com/office/powerpoint/2010/main" val="2171944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604893"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a:t>
            </a:r>
            <a:r>
              <a:rPr lang="en-GB" sz="1800" dirty="0" err="1">
                <a:solidFill>
                  <a:schemeClr val="accent6"/>
                </a:solidFill>
                <a:latin typeface="Consolas" panose="020B0609020204030204" pitchFamily="49" charset="0"/>
                <a:cs typeface="Consolas" panose="020B0609020204030204" pitchFamily="49" charset="0"/>
              </a:rPr>
              <a:t>build_triangle</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429273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4" y="4525761"/>
            <a:ext cx="6070505"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 kw_args):</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kw_args</a:t>
            </a:r>
            <a:r>
              <a:rPr lang="en-GB" sz="1600" dirty="0">
                <a:latin typeface="Consolas" panose="020B0609020204030204" pitchFamily="49" charset="0"/>
                <a:cs typeface="Consolas" panose="020B0609020204030204" pitchFamily="49" charset="0"/>
              </a:rPr>
              <a:t>)</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50530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a:t>
            </a:r>
            <a:r>
              <a:rPr lang="en-GB" sz="1800" dirty="0" err="1">
                <a:solidFill>
                  <a:schemeClr val="accent6"/>
                </a:solidFill>
                <a:latin typeface="Consolas" panose="020B0609020204030204" pitchFamily="49" charset="0"/>
                <a:cs typeface="Consolas" panose="020B0609020204030204" pitchFamily="49" charset="0"/>
              </a:rPr>
              <a:t>build_triangle</a:t>
            </a:r>
            <a:r>
              <a:rPr lang="en-GB" sz="1800" dirty="0">
                <a:solidFill>
                  <a:schemeClr val="accent6"/>
                </a:solidFill>
                <a:latin typeface="Consolas" panose="020B0609020204030204" pitchFamily="49" charset="0"/>
                <a:cs typeface="Consolas" panose="020B0609020204030204" pitchFamily="49" charset="0"/>
              </a:rPr>
              <a:t>, {‘angle’: 35}</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 angle):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59875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cs typeface="Calibri" panose="020F0502020204030204" pitchFamily="34" charset="0"/>
              </a:rPr>
              <a:t>Follow the instructions in the Notebook!</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August 2024, v. 3.0,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724728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2024, v. 3.0,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urier New" panose="02070309020205020404" pitchFamily="49" charset="0"/>
                <a:cs typeface="Courier New" panose="02070309020205020404" pitchFamily="49" charset="0"/>
              </a:rPr>
              <a:t>All information necessary to </a:t>
            </a:r>
            <a:r>
              <a:rPr lang="en-US" sz="1400" b="1" dirty="0">
                <a:latin typeface="Courier New" panose="02070309020205020404" pitchFamily="49" charset="0"/>
                <a:cs typeface="Courier New" panose="02070309020205020404" pitchFamily="49" charset="0"/>
              </a:rPr>
              <a:t>get the same result </a:t>
            </a:r>
            <a:r>
              <a:rPr lang="en-US" sz="1400" dirty="0">
                <a:latin typeface="Courier New" panose="02070309020205020404" pitchFamily="49" charset="0"/>
                <a:cs typeface="Courier New" panose="02070309020205020404" pitchFamily="49" charset="0"/>
              </a:rPr>
              <a:t>needs to be saved</a:t>
            </a: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urier New" panose="02070309020205020404" pitchFamily="49" charset="0"/>
                <a:cs typeface="Courier New" panose="02070309020205020404" pitchFamily="49" charset="0"/>
              </a:rPr>
              <a:t>For your own sanity, you should have a </a:t>
            </a:r>
            <a:r>
              <a:rPr lang="en-US" sz="1400" b="1" dirty="0">
                <a:latin typeface="Courier New" panose="02070309020205020404" pitchFamily="49" charset="0"/>
                <a:cs typeface="Courier New" panose="02070309020205020404" pitchFamily="49" charset="0"/>
              </a:rPr>
              <a:t>consistent system</a:t>
            </a:r>
            <a:r>
              <a:rPr lang="en-US" sz="1400" dirty="0">
                <a:latin typeface="Courier New" panose="02070309020205020404" pitchFamily="49" charset="0"/>
                <a:cs typeface="Courier New" panose="02070309020205020404" pitchFamily="49" charset="0"/>
              </a:rPr>
              <a:t> for all this </a:t>
            </a:r>
            <a:r>
              <a:rPr lang="en-US" sz="1400" b="1" dirty="0">
                <a:latin typeface="Courier New" panose="02070309020205020404" pitchFamily="49" charset="0"/>
                <a:cs typeface="Courier New" panose="02070309020205020404" pitchFamily="49" charset="0"/>
              </a:rPr>
              <a:t>data</a:t>
            </a:r>
            <a:r>
              <a:rPr lang="en-US" sz="1400" dirty="0">
                <a:latin typeface="Courier New" panose="02070309020205020404" pitchFamily="49" charset="0"/>
                <a:cs typeface="Courier New" panose="02070309020205020404" pitchFamily="49" charset="0"/>
              </a:rPr>
              <a:t> and </a:t>
            </a:r>
            <a:r>
              <a:rPr lang="en-US" sz="1400" b="1" dirty="0">
                <a:latin typeface="Courier New" panose="02070309020205020404" pitchFamily="49" charset="0"/>
                <a:cs typeface="Courier New" panose="02070309020205020404" pitchFamily="49" charset="0"/>
              </a:rPr>
              <a:t>artefacts</a:t>
            </a:r>
          </a:p>
        </p:txBody>
      </p:sp>
    </p:spTree>
    <p:extLst>
      <p:ext uri="{BB962C8B-B14F-4D97-AF65-F5344CB8AC3E}">
        <p14:creationId xmlns:p14="http://schemas.microsoft.com/office/powerpoint/2010/main" val="1263036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211358"/>
            <a:ext cx="10538828" cy="5262979"/>
          </a:xfrm>
          <a:prstGeom prst="rect">
            <a:avLst/>
          </a:prstGeom>
          <a:noFill/>
        </p:spPr>
        <p:txBody>
          <a:bodyPr wrap="square">
            <a:spAutoFit/>
          </a:bodyPr>
          <a:lstStyle/>
          <a:p>
            <a:pPr marL="285750" indent="-285750">
              <a:buFont typeface="Arial" panose="020B0604020202020204" pitchFamily="34" charset="0"/>
              <a:buChar char="•"/>
            </a:pPr>
            <a:r>
              <a:rPr lang="en-DE" sz="2800" dirty="0"/>
              <a:t>Data Provenance, or lineage, documents </a:t>
            </a:r>
            <a:r>
              <a:rPr lang="en-DE" sz="2800" b="1" dirty="0"/>
              <a:t>where </a:t>
            </a:r>
            <a:r>
              <a:rPr lang="en-DE" sz="2800" dirty="0"/>
              <a:t>data comes from</a:t>
            </a:r>
          </a:p>
          <a:p>
            <a:pPr marL="285750" indent="-285750">
              <a:buFont typeface="Arial" panose="020B0604020202020204" pitchFamily="34" charset="0"/>
              <a:buChar char="•"/>
            </a:pPr>
            <a:r>
              <a:rPr lang="en-DE" sz="2800" dirty="0"/>
              <a:t>Recording </a:t>
            </a:r>
            <a:r>
              <a:rPr lang="en-DE" sz="2800" b="1" dirty="0"/>
              <a:t>when</a:t>
            </a:r>
            <a:r>
              <a:rPr lang="en-DE" sz="2800" dirty="0"/>
              <a:t> and </a:t>
            </a:r>
            <a:r>
              <a:rPr lang="en-DE" sz="2800" b="1" dirty="0"/>
              <a:t>by which</a:t>
            </a:r>
            <a:r>
              <a:rPr lang="en-DE" sz="2800" dirty="0"/>
              <a:t> code the dataset has been changed</a:t>
            </a:r>
          </a:p>
          <a:p>
            <a:pPr marL="285750" indent="-285750">
              <a:buFont typeface="Arial" panose="020B0604020202020204" pitchFamily="34" charset="0"/>
              <a:buChar char="•"/>
            </a:pPr>
            <a:r>
              <a:rPr lang="en-DE" sz="2800" dirty="0"/>
              <a:t>But HOW?</a:t>
            </a:r>
          </a:p>
          <a:p>
            <a:pPr marL="742950" lvl="1" indent="-285750">
              <a:buFont typeface="Arial" panose="020B0604020202020204" pitchFamily="34" charset="0"/>
              <a:buChar char="•"/>
            </a:pPr>
            <a:r>
              <a:rPr lang="en-GB" sz="2800" dirty="0"/>
              <a:t>E</a:t>
            </a:r>
            <a:r>
              <a:rPr lang="en-DE" sz="2800" dirty="0"/>
              <a:t>xternal software? </a:t>
            </a:r>
            <a:r>
              <a:rPr lang="en-GB" sz="2800" dirty="0"/>
              <a:t>U</a:t>
            </a:r>
            <a:r>
              <a:rPr lang="en-DE" sz="2800" dirty="0"/>
              <a:t>sually not specific for scientific use</a:t>
            </a:r>
            <a:r>
              <a:rPr lang="fr-CH" sz="2800" dirty="0"/>
              <a:t> </a:t>
            </a:r>
            <a:r>
              <a:rPr lang="en-DE" sz="2800" dirty="0"/>
              <a:t>case.</a:t>
            </a:r>
          </a:p>
          <a:p>
            <a:pPr marL="742950" lvl="1" indent="-285750">
              <a:buFont typeface="Arial" panose="020B0604020202020204" pitchFamily="34" charset="0"/>
              <a:buChar char="•"/>
            </a:pPr>
            <a:r>
              <a:rPr lang="en-GB" sz="2800" dirty="0"/>
              <a:t>F</a:t>
            </a:r>
            <a:r>
              <a:rPr lang="en-DE" sz="2800" dirty="0"/>
              <a:t>older structure/Filenames?</a:t>
            </a:r>
          </a:p>
          <a:p>
            <a:pPr marL="742950" lvl="1" indent="-285750">
              <a:buFont typeface="Arial" panose="020B0604020202020204" pitchFamily="34" charset="0"/>
              <a:buChar char="•"/>
            </a:pPr>
            <a:r>
              <a:rPr lang="en-GB" sz="2800" dirty="0"/>
              <a:t>Code generated m</a:t>
            </a:r>
            <a:r>
              <a:rPr lang="en-DE" sz="2800" dirty="0"/>
              <a:t>eta-information files? (see next slide)</a:t>
            </a:r>
          </a:p>
          <a:p>
            <a:pPr marL="285750" indent="-285750">
              <a:buFont typeface="Arial" panose="020B0604020202020204" pitchFamily="34" charset="0"/>
              <a:buChar char="•"/>
            </a:pPr>
            <a:r>
              <a:rPr lang="en-DE" sz="2800" dirty="0"/>
              <a:t>In case of plots:</a:t>
            </a:r>
          </a:p>
          <a:p>
            <a:pPr marL="742950" lvl="1" indent="-285750">
              <a:buFont typeface="Arial" panose="020B0604020202020204" pitchFamily="34" charset="0"/>
              <a:buChar char="•"/>
            </a:pPr>
            <a:r>
              <a:rPr lang="en-DE" sz="2800" dirty="0"/>
              <a:t>data </a:t>
            </a:r>
            <a:r>
              <a:rPr lang="fr-CH" sz="2800" dirty="0" err="1"/>
              <a:t>that</a:t>
            </a:r>
            <a:r>
              <a:rPr lang="fr-CH" sz="2800" dirty="0"/>
              <a:t> </a:t>
            </a:r>
            <a:r>
              <a:rPr lang="en-DE" sz="2800" dirty="0"/>
              <a:t>generated the plots</a:t>
            </a:r>
          </a:p>
          <a:p>
            <a:pPr marL="742950" lvl="1" indent="-285750">
              <a:buFont typeface="Arial" panose="020B0604020202020204" pitchFamily="34" charset="0"/>
              <a:buChar char="•"/>
            </a:pPr>
            <a:r>
              <a:rPr lang="en-DE" sz="2800" dirty="0"/>
              <a:t>For work in progress plots: plt.annontate()</a:t>
            </a:r>
          </a:p>
          <a:p>
            <a:pPr marL="742950" lvl="1" indent="-285750">
              <a:buFont typeface="Arial" panose="020B0604020202020204" pitchFamily="34" charset="0"/>
              <a:buChar char="•"/>
            </a:pPr>
            <a:r>
              <a:rPr lang="en-GB" sz="2800" dirty="0"/>
              <a:t>S</a:t>
            </a:r>
            <a:r>
              <a:rPr lang="en-DE" sz="2800" dirty="0"/>
              <a:t>ave .ipynb as pdf (with all the paths/version information in the notebook)</a:t>
            </a:r>
          </a:p>
          <a:p>
            <a:pPr marL="742950" lvl="1" indent="-285750">
              <a:buFont typeface="Arial" panose="020B0604020202020204" pitchFamily="34" charset="0"/>
              <a:buChar char="•"/>
            </a:pPr>
            <a:r>
              <a:rPr lang="en-GB" sz="2800" dirty="0"/>
              <a:t>C</a:t>
            </a:r>
            <a:r>
              <a:rPr lang="en-DE" sz="2800" dirty="0"/>
              <a:t>ould use </a:t>
            </a:r>
            <a:r>
              <a:rPr lang="fr-CH" sz="2800" dirty="0" err="1"/>
              <a:t>metadata</a:t>
            </a:r>
            <a:r>
              <a:rPr lang="fr-CH" sz="2800" dirty="0"/>
              <a:t> </a:t>
            </a:r>
            <a:r>
              <a:rPr lang="en-DE" sz="2800" dirty="0"/>
              <a:t>in images </a:t>
            </a:r>
            <a:r>
              <a:rPr lang="en-GB" sz="2800" dirty="0">
                <a:hlinkClick r:id="rId2"/>
              </a:rPr>
              <a:t>https://github.com/dfm/savefig</a:t>
            </a:r>
            <a:r>
              <a:rPr lang="en-GB" sz="2800" dirty="0"/>
              <a:t> </a:t>
            </a:r>
          </a:p>
        </p:txBody>
      </p:sp>
    </p:spTree>
    <p:extLst>
      <p:ext uri="{BB962C8B-B14F-4D97-AF65-F5344CB8AC3E}">
        <p14:creationId xmlns:p14="http://schemas.microsoft.com/office/powerpoint/2010/main" val="3164787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387941" y="1561838"/>
            <a:ext cx="5344117" cy="3416320"/>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13" name="Picture 12" descr="A screen shot of a computer code&#10;&#10;Description automatically generated">
            <a:extLst>
              <a:ext uri="{FF2B5EF4-FFF2-40B4-BE49-F238E27FC236}">
                <a16:creationId xmlns:a16="http://schemas.microsoft.com/office/drawing/2014/main" id="{A5D29029-C73A-84FD-074E-9C57001A35C1}"/>
              </a:ext>
            </a:extLst>
          </p:cNvPr>
          <p:cNvPicPr>
            <a:picLocks noChangeAspect="1"/>
          </p:cNvPicPr>
          <p:nvPr/>
        </p:nvPicPr>
        <p:blipFill rotWithShape="1">
          <a:blip r:embed="rId2"/>
          <a:srcRect l="1689" r="4095"/>
          <a:stretch/>
        </p:blipFill>
        <p:spPr>
          <a:xfrm>
            <a:off x="5812540" y="1789425"/>
            <a:ext cx="6347930" cy="2973643"/>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1384995"/>
          </a:xfrm>
          <a:prstGeom prst="rect">
            <a:avLst/>
          </a:prstGeom>
          <a:noFill/>
        </p:spPr>
        <p:txBody>
          <a:bodyPr wrap="square">
            <a:spAutoFit/>
          </a:bodyPr>
          <a:lstStyle/>
          <a:p>
            <a:pPr marL="285750" indent="-285750">
              <a:buFont typeface="Arial" panose="020B0604020202020204" pitchFamily="34" charset="0"/>
              <a:buChar char="•"/>
            </a:pPr>
            <a:r>
              <a:rPr lang="fr-CH" sz="2800" dirty="0" err="1"/>
              <a:t>We</a:t>
            </a:r>
            <a:r>
              <a:rPr lang="fr-CH" sz="2800" dirty="0"/>
              <a:t> </a:t>
            </a:r>
            <a:r>
              <a:rPr lang="fr-CH" sz="2800" dirty="0" err="1"/>
              <a:t>also</a:t>
            </a:r>
            <a:r>
              <a:rPr lang="fr-CH" sz="2800" dirty="0"/>
              <a:t> </a:t>
            </a:r>
            <a:r>
              <a:rPr lang="fr-CH" sz="2800" dirty="0" err="1"/>
              <a:t>recommend</a:t>
            </a:r>
            <a:r>
              <a:rPr lang="fr-CH" sz="2800" dirty="0"/>
              <a:t> </a:t>
            </a:r>
            <a:r>
              <a:rPr lang="fr-CH" sz="2800" dirty="0" err="1"/>
              <a:t>using</a:t>
            </a:r>
            <a:r>
              <a:rPr lang="fr-CH" sz="2800" dirty="0"/>
              <a:t> file </a:t>
            </a:r>
            <a:r>
              <a:rPr lang="fr-CH" sz="2800" dirty="0" err="1"/>
              <a:t>names</a:t>
            </a:r>
            <a:r>
              <a:rPr lang="fr-CH" sz="2800" dirty="0"/>
              <a:t> </a:t>
            </a:r>
            <a:r>
              <a:rPr lang="fr-CH" sz="2800" dirty="0" err="1"/>
              <a:t>containing</a:t>
            </a:r>
            <a:r>
              <a:rPr lang="fr-CH" sz="2800" dirty="0"/>
              <a:t> a version </a:t>
            </a:r>
            <a:r>
              <a:rPr lang="fr-CH" sz="2800" dirty="0" err="1"/>
              <a:t>number</a:t>
            </a:r>
            <a:r>
              <a:rPr lang="fr-CH" sz="2800" dirty="0"/>
              <a:t> or a time </a:t>
            </a:r>
            <a:r>
              <a:rPr lang="fr-CH" sz="2800" dirty="0" err="1"/>
              <a:t>stamp</a:t>
            </a:r>
            <a:r>
              <a:rPr lang="fr-CH" sz="2800" dirty="0"/>
              <a:t>, </a:t>
            </a:r>
            <a:r>
              <a:rPr lang="fr-CH" sz="2800" dirty="0" err="1"/>
              <a:t>so</a:t>
            </a:r>
            <a:r>
              <a:rPr lang="fr-CH" sz="2800" dirty="0"/>
              <a:t> </a:t>
            </a:r>
            <a:r>
              <a:rPr lang="fr-CH" sz="2800" dirty="0" err="1"/>
              <a:t>that</a:t>
            </a:r>
            <a:r>
              <a:rPr lang="fr-CH" sz="2800" dirty="0"/>
              <a:t> </a:t>
            </a:r>
            <a:r>
              <a:rPr lang="fr-CH" sz="2800" dirty="0" err="1"/>
              <a:t>two</a:t>
            </a:r>
            <a:r>
              <a:rPr lang="fr-CH" sz="2800" dirty="0"/>
              <a:t> </a:t>
            </a:r>
            <a:r>
              <a:rPr lang="fr-CH" sz="2800" dirty="0" err="1"/>
              <a:t>subsequent</a:t>
            </a:r>
            <a:r>
              <a:rPr lang="fr-CH" sz="2800" dirty="0"/>
              <a:t> runs do not </a:t>
            </a:r>
            <a:r>
              <a:rPr lang="fr-CH" sz="2800" dirty="0" err="1"/>
              <a:t>overwrite</a:t>
            </a:r>
            <a:r>
              <a:rPr lang="fr-CH" sz="2800" dirty="0"/>
              <a:t> </a:t>
            </a:r>
            <a:r>
              <a:rPr lang="fr-CH" sz="2800" dirty="0" err="1"/>
              <a:t>previous</a:t>
            </a:r>
            <a:r>
              <a:rPr lang="fr-CH" sz="2800" dirty="0"/>
              <a:t> </a:t>
            </a:r>
            <a:r>
              <a:rPr lang="fr-CH" sz="2800" dirty="0" err="1"/>
              <a:t>results</a:t>
            </a:r>
            <a:endParaRPr lang="en-DE" sz="2800" dirty="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en-CA" dirty="0"/>
              <a:t>Your research project may look something like this (or maybe you have different steps or a subset of steps)</a:t>
            </a:r>
          </a:p>
          <a:p>
            <a:r>
              <a:rPr lang="en-CA" dirty="0"/>
              <a:t>In any case it is likely that you will go through the steps many times before you‘re ready to publish your work</a:t>
            </a:r>
          </a:p>
          <a:p>
            <a:endParaRPr lang="en-CA"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2024, v. 3.0,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2024, v. 3.0,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sz="900" dirty="0"/>
          </a:p>
          <a:p>
            <a:pPr marL="514350" indent="-514350">
              <a:buFont typeface="+mj-lt"/>
              <a:buAutoNum type="arabicPeriod"/>
            </a:pPr>
            <a:r>
              <a:rPr lang="en-US" dirty="0"/>
              <a:t>Complete the </a:t>
            </a:r>
            <a:r>
              <a:rPr lang="en-US" dirty="0" err="1"/>
              <a:t>run.py</a:t>
            </a:r>
            <a:r>
              <a:rPr lang="en-US" dirty="0"/>
              <a:t> script</a:t>
            </a:r>
          </a:p>
          <a:p>
            <a:pPr marL="457200" lvl="1" indent="0">
              <a:buNone/>
            </a:pPr>
            <a:r>
              <a:rPr lang="en-US" dirty="0"/>
              <a:t>- In the file, at the top we give the desired parameters for the run</a:t>
            </a:r>
          </a:p>
          <a:p>
            <a:pPr marL="457200" lvl="1" indent="0">
              <a:buNone/>
            </a:pPr>
            <a:r>
              <a:rPr lang="en-US" dirty="0"/>
              <a:t>- create a context map and walker (see previous exercises for reference)</a:t>
            </a:r>
          </a:p>
          <a:p>
            <a:pPr marL="457200" lvl="1" indent="0">
              <a:buNone/>
            </a:pPr>
            <a:r>
              <a:rPr lang="en-US" dirty="0"/>
              <a:t>- simulate a trajectory (see previous exercises for reference)</a:t>
            </a:r>
          </a:p>
          <a:p>
            <a:pPr marL="514350" indent="-514350">
              <a:buFont typeface="+mj-lt"/>
              <a:buAutoNum type="arabicPeriod"/>
            </a:pPr>
            <a:r>
              <a:rPr lang="en-US" dirty="0"/>
              <a:t>Save the trajectory using `</a:t>
            </a:r>
            <a:r>
              <a:rPr lang="en-US" dirty="0" err="1"/>
              <a:t>np.save</a:t>
            </a:r>
            <a:r>
              <a:rPr lang="en-US" dirty="0"/>
              <a:t>()`, and also save some metadata</a:t>
            </a:r>
          </a:p>
          <a:p>
            <a:pPr marL="514350" indent="-514350">
              <a:buFont typeface="+mj-lt"/>
              <a:buAutoNum type="arabicPeriod"/>
            </a:pPr>
            <a:r>
              <a:rPr lang="en-US" dirty="0"/>
              <a:t>Run the </a:t>
            </a:r>
            <a:r>
              <a:rPr lang="en-US" dirty="0" err="1"/>
              <a:t>run.py</a:t>
            </a:r>
            <a:r>
              <a:rPr lang="en-US" dirty="0"/>
              <a:t> script twice and confirm the results are identical by plotting them using the provided notebook</a:t>
            </a:r>
          </a:p>
          <a:p>
            <a:pPr marL="514350" indent="-514350">
              <a:buFont typeface="+mj-lt"/>
              <a:buAutoNum type="arabicPeriod"/>
            </a:pPr>
            <a:r>
              <a:rPr lang="en-US" dirty="0"/>
              <a:t>Submit  PR for Issue #5 on GitHub</a:t>
            </a:r>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2024, v. 3.0,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2024, v. 3.0,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3043469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3262339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8584737" y="605003"/>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8743827"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58748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345077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22F90-A5E8-5D40-4D00-BA5A13EBA570}"/>
              </a:ext>
            </a:extLst>
          </p:cNvPr>
          <p:cNvSpPr>
            <a:spLocks noGrp="1"/>
          </p:cNvSpPr>
          <p:nvPr>
            <p:ph type="title"/>
          </p:nvPr>
        </p:nvSpPr>
        <p:spPr/>
        <p:txBody>
          <a:bodyPr/>
          <a:lstStyle/>
          <a:p>
            <a:r>
              <a:rPr lang="en-CH" dirty="0"/>
              <a:t>Words that we’ll say a lot</a:t>
            </a:r>
          </a:p>
        </p:txBody>
      </p:sp>
      <p:sp>
        <p:nvSpPr>
          <p:cNvPr id="5" name="Content Placeholder 4">
            <a:extLst>
              <a:ext uri="{FF2B5EF4-FFF2-40B4-BE49-F238E27FC236}">
                <a16:creationId xmlns:a16="http://schemas.microsoft.com/office/drawing/2014/main" id="{23DDA754-F488-6B10-A91E-46C8FBDFA4A0}"/>
              </a:ext>
            </a:extLst>
          </p:cNvPr>
          <p:cNvSpPr>
            <a:spLocks noGrp="1"/>
          </p:cNvSpPr>
          <p:nvPr>
            <p:ph idx="1"/>
          </p:nvPr>
        </p:nvSpPr>
        <p:spPr>
          <a:xfrm>
            <a:off x="6400800" y="1524266"/>
            <a:ext cx="5540217" cy="4914361"/>
          </a:xfrm>
        </p:spPr>
        <p:txBody>
          <a:bodyPr>
            <a:normAutofit/>
          </a:bodyPr>
          <a:lstStyle/>
          <a:p>
            <a:r>
              <a:rPr lang="en-CH" dirty="0"/>
              <a:t>Library vs external code</a:t>
            </a:r>
          </a:p>
          <a:p>
            <a:pPr lvl="1"/>
            <a:r>
              <a:rPr lang="en-CH" dirty="0"/>
              <a:t>External code is anything that is not in your library: your script, 3rd party wanting to do other stuff, another library</a:t>
            </a:r>
          </a:p>
          <a:p>
            <a:r>
              <a:rPr lang="en-CH" dirty="0"/>
              <a:t>Interface, API</a:t>
            </a:r>
          </a:p>
          <a:p>
            <a:pPr lvl="1"/>
            <a:r>
              <a:rPr lang="en-CH" dirty="0"/>
              <a:t>How you are supposed to call your library. The list of public functions and classes, and how to use them</a:t>
            </a:r>
          </a:p>
          <a:p>
            <a:r>
              <a:rPr lang="en-CH" dirty="0"/>
              <a:t>Public interface vs private interface</a:t>
            </a:r>
          </a:p>
          <a:p>
            <a:pPr lvl="1"/>
            <a:r>
              <a:rPr lang="en-CH" dirty="0"/>
              <a:t>Changing the public interface forces all the external code to change</a:t>
            </a:r>
          </a:p>
        </p:txBody>
      </p:sp>
      <p:sp>
        <p:nvSpPr>
          <p:cNvPr id="3" name="Footer Placeholder 2">
            <a:extLst>
              <a:ext uri="{FF2B5EF4-FFF2-40B4-BE49-F238E27FC236}">
                <a16:creationId xmlns:a16="http://schemas.microsoft.com/office/drawing/2014/main" id="{2E235049-A5E9-23DF-F05F-EC8BBAEB3E09}"/>
              </a:ext>
            </a:extLst>
          </p:cNvPr>
          <p:cNvSpPr>
            <a:spLocks noGrp="1"/>
          </p:cNvSpPr>
          <p:nvPr>
            <p:ph type="ftr" sz="quarter" idx="11"/>
          </p:nvPr>
        </p:nvSpPr>
        <p:spPr/>
        <p:txBody>
          <a:bodyPr/>
          <a:lstStyle/>
          <a:p>
            <a:r>
              <a:rPr lang="en-US"/>
              <a:t>August 2024, v. 3.0, CC BY-SA 4.0</a:t>
            </a:r>
          </a:p>
        </p:txBody>
      </p:sp>
      <p:pic>
        <p:nvPicPr>
          <p:cNvPr id="2" name="Picture 2" descr="Maple Building Blocks | redbrickhomes.ng">
            <a:extLst>
              <a:ext uri="{FF2B5EF4-FFF2-40B4-BE49-F238E27FC236}">
                <a16:creationId xmlns:a16="http://schemas.microsoft.com/office/drawing/2014/main" id="{3320A387-0B4A-D596-DB3B-1935566C9A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93" r="55923" b="15439"/>
          <a:stretch/>
        </p:blipFill>
        <p:spPr bwMode="auto">
          <a:xfrm>
            <a:off x="346720" y="4350109"/>
            <a:ext cx="1520787" cy="2207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ple Building Blocks | redbrickhomes.ng">
            <a:extLst>
              <a:ext uri="{FF2B5EF4-FFF2-40B4-BE49-F238E27FC236}">
                <a16:creationId xmlns:a16="http://schemas.microsoft.com/office/drawing/2014/main" id="{9534CD37-21D8-0714-AEF3-741C0D3685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25" t="13029" b="14673"/>
          <a:stretch/>
        </p:blipFill>
        <p:spPr bwMode="auto">
          <a:xfrm>
            <a:off x="2573705" y="4549090"/>
            <a:ext cx="1655083" cy="21766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24A68D8-ECDF-9374-3471-775EF4E45C9E}"/>
              </a:ext>
            </a:extLst>
          </p:cNvPr>
          <p:cNvSpPr txBox="1"/>
          <p:nvPr/>
        </p:nvSpPr>
        <p:spPr>
          <a:xfrm>
            <a:off x="1815524" y="1258450"/>
            <a:ext cx="1411477" cy="400110"/>
          </a:xfrm>
          <a:prstGeom prst="rect">
            <a:avLst/>
          </a:prstGeom>
          <a:noFill/>
        </p:spPr>
        <p:txBody>
          <a:bodyPr wrap="none" rtlCol="0">
            <a:spAutoFit/>
          </a:bodyPr>
          <a:lstStyle/>
          <a:p>
            <a:r>
              <a:rPr lang="en-DE" sz="2000" b="1"/>
              <a:t>Your </a:t>
            </a:r>
            <a:r>
              <a:rPr lang="en-US" sz="2000" b="1" dirty="0"/>
              <a:t>l</a:t>
            </a:r>
            <a:r>
              <a:rPr lang="en-DE" sz="2000" b="1"/>
              <a:t>ibrary</a:t>
            </a:r>
            <a:endParaRPr lang="en-DE" sz="2000" b="1" dirty="0"/>
          </a:p>
        </p:txBody>
      </p:sp>
      <p:sp>
        <p:nvSpPr>
          <p:cNvPr id="11" name="TextBox 10">
            <a:extLst>
              <a:ext uri="{FF2B5EF4-FFF2-40B4-BE49-F238E27FC236}">
                <a16:creationId xmlns:a16="http://schemas.microsoft.com/office/drawing/2014/main" id="{996FA94D-4D10-C65D-8780-26C34D7FF831}"/>
              </a:ext>
            </a:extLst>
          </p:cNvPr>
          <p:cNvSpPr txBox="1"/>
          <p:nvPr/>
        </p:nvSpPr>
        <p:spPr>
          <a:xfrm>
            <a:off x="374777" y="3924745"/>
            <a:ext cx="1840875" cy="400110"/>
          </a:xfrm>
          <a:prstGeom prst="rect">
            <a:avLst/>
          </a:prstGeom>
          <a:noFill/>
        </p:spPr>
        <p:txBody>
          <a:bodyPr wrap="square" rtlCol="0">
            <a:spAutoFit/>
          </a:bodyPr>
          <a:lstStyle/>
          <a:p>
            <a:pPr algn="ctr"/>
            <a:r>
              <a:rPr lang="en-DE" sz="2000" b="1"/>
              <a:t>Your </a:t>
            </a:r>
            <a:r>
              <a:rPr lang="en-US" sz="2000" b="1" dirty="0"/>
              <a:t>s</a:t>
            </a:r>
            <a:r>
              <a:rPr lang="en-DE" sz="2000" b="1"/>
              <a:t>cript</a:t>
            </a:r>
            <a:endParaRPr lang="en-DE" sz="2000" b="1" dirty="0"/>
          </a:p>
        </p:txBody>
      </p:sp>
      <p:sp>
        <p:nvSpPr>
          <p:cNvPr id="12" name="TextBox 11">
            <a:extLst>
              <a:ext uri="{FF2B5EF4-FFF2-40B4-BE49-F238E27FC236}">
                <a16:creationId xmlns:a16="http://schemas.microsoft.com/office/drawing/2014/main" id="{8DBB3C13-4114-5D1A-BAEB-BFEFAF2C41AB}"/>
              </a:ext>
            </a:extLst>
          </p:cNvPr>
          <p:cNvSpPr txBox="1"/>
          <p:nvPr/>
        </p:nvSpPr>
        <p:spPr>
          <a:xfrm>
            <a:off x="2428389" y="3928946"/>
            <a:ext cx="1850783" cy="707886"/>
          </a:xfrm>
          <a:prstGeom prst="rect">
            <a:avLst/>
          </a:prstGeom>
          <a:noFill/>
        </p:spPr>
        <p:txBody>
          <a:bodyPr wrap="square" rtlCol="0">
            <a:spAutoFit/>
          </a:bodyPr>
          <a:lstStyle/>
          <a:p>
            <a:pPr algn="ctr"/>
            <a:r>
              <a:rPr lang="en-DE" sz="2000" b="1"/>
              <a:t>Another </a:t>
            </a:r>
            <a:r>
              <a:rPr lang="en-US" sz="2000" b="1" dirty="0"/>
              <a:t>u</a:t>
            </a:r>
            <a:r>
              <a:rPr lang="en-DE" sz="2000" b="1"/>
              <a:t>ser’s </a:t>
            </a:r>
            <a:r>
              <a:rPr lang="en-US" sz="2000" b="1" dirty="0"/>
              <a:t>s</a:t>
            </a:r>
            <a:r>
              <a:rPr lang="en-DE" sz="2000" b="1"/>
              <a:t>cript</a:t>
            </a:r>
            <a:endParaRPr lang="en-DE" sz="2000" b="1" dirty="0"/>
          </a:p>
        </p:txBody>
      </p:sp>
      <p:sp>
        <p:nvSpPr>
          <p:cNvPr id="14" name="Right Brace 13">
            <a:extLst>
              <a:ext uri="{FF2B5EF4-FFF2-40B4-BE49-F238E27FC236}">
                <a16:creationId xmlns:a16="http://schemas.microsoft.com/office/drawing/2014/main" id="{6CA7ADFD-E213-5A3B-EFEC-BB9EE3E79700}"/>
              </a:ext>
            </a:extLst>
          </p:cNvPr>
          <p:cNvSpPr/>
          <p:nvPr/>
        </p:nvSpPr>
        <p:spPr>
          <a:xfrm>
            <a:off x="4520800" y="3902697"/>
            <a:ext cx="356919" cy="2883614"/>
          </a:xfrm>
          <a:prstGeom prst="rightBrace">
            <a:avLst>
              <a:gd name="adj1" fmla="val 8333"/>
              <a:gd name="adj2" fmla="val 5065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A865834-F53A-0F7B-55CB-A205ECD14A5E}"/>
              </a:ext>
            </a:extLst>
          </p:cNvPr>
          <p:cNvSpPr txBox="1"/>
          <p:nvPr/>
        </p:nvSpPr>
        <p:spPr>
          <a:xfrm>
            <a:off x="4836223" y="4929005"/>
            <a:ext cx="1487540" cy="830997"/>
          </a:xfrm>
          <a:prstGeom prst="rect">
            <a:avLst/>
          </a:prstGeom>
          <a:noFill/>
        </p:spPr>
        <p:txBody>
          <a:bodyPr wrap="square" rtlCol="0">
            <a:spAutoFit/>
          </a:bodyPr>
          <a:lstStyle/>
          <a:p>
            <a:pPr algn="ctr"/>
            <a:r>
              <a:rPr lang="en-US" sz="2400" dirty="0"/>
              <a:t>“External code”</a:t>
            </a:r>
          </a:p>
        </p:txBody>
      </p:sp>
      <p:pic>
        <p:nvPicPr>
          <p:cNvPr id="1030" name="Picture 6" descr="30,300+ Red Building Blocks Stock Photos, Pictures &amp; Royalty-Free Images -  iStock | Red objects">
            <a:extLst>
              <a:ext uri="{FF2B5EF4-FFF2-40B4-BE49-F238E27FC236}">
                <a16:creationId xmlns:a16="http://schemas.microsoft.com/office/drawing/2014/main" id="{652223CD-F37B-7F4D-18D2-480067F96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28" r="9323" b="11738"/>
          <a:stretch/>
        </p:blipFill>
        <p:spPr bwMode="auto">
          <a:xfrm>
            <a:off x="822473" y="1809425"/>
            <a:ext cx="1320887" cy="10215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ariety Of Wooden Blocks by Science Photo Library">
            <a:extLst>
              <a:ext uri="{FF2B5EF4-FFF2-40B4-BE49-F238E27FC236}">
                <a16:creationId xmlns:a16="http://schemas.microsoft.com/office/drawing/2014/main" id="{A9B8D983-D645-4664-14B0-02E6464FD907}"/>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2797764" y="1515214"/>
            <a:ext cx="1703489" cy="17015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E3207C5-2EBD-39CE-59CD-864942E961BD}"/>
              </a:ext>
            </a:extLst>
          </p:cNvPr>
          <p:cNvSpPr txBox="1"/>
          <p:nvPr/>
        </p:nvSpPr>
        <p:spPr>
          <a:xfrm>
            <a:off x="612180" y="2901245"/>
            <a:ext cx="1716364" cy="369332"/>
          </a:xfrm>
          <a:prstGeom prst="rect">
            <a:avLst/>
          </a:prstGeom>
          <a:noFill/>
        </p:spPr>
        <p:txBody>
          <a:bodyPr wrap="square" rtlCol="0">
            <a:spAutoFit/>
          </a:bodyPr>
          <a:lstStyle/>
          <a:p>
            <a:pPr algn="ctr"/>
            <a:r>
              <a:rPr lang="en-US" dirty="0"/>
              <a:t>Public interface</a:t>
            </a:r>
          </a:p>
        </p:txBody>
      </p:sp>
      <p:cxnSp>
        <p:nvCxnSpPr>
          <p:cNvPr id="18" name="Straight Arrow Connector 17">
            <a:extLst>
              <a:ext uri="{FF2B5EF4-FFF2-40B4-BE49-F238E27FC236}">
                <a16:creationId xmlns:a16="http://schemas.microsoft.com/office/drawing/2014/main" id="{20D8637C-0558-8985-BE02-38E2DCA99FA0}"/>
              </a:ext>
            </a:extLst>
          </p:cNvPr>
          <p:cNvCxnSpPr>
            <a:cxnSpLocks/>
            <a:stCxn id="16" idx="2"/>
          </p:cNvCxnSpPr>
          <p:nvPr/>
        </p:nvCxnSpPr>
        <p:spPr>
          <a:xfrm flipH="1">
            <a:off x="1402312" y="3270577"/>
            <a:ext cx="68050" cy="65416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8BDD4D-53E8-E00A-4600-EBACD69E1835}"/>
              </a:ext>
            </a:extLst>
          </p:cNvPr>
          <p:cNvCxnSpPr>
            <a:cxnSpLocks/>
            <a:endCxn id="12" idx="0"/>
          </p:cNvCxnSpPr>
          <p:nvPr/>
        </p:nvCxnSpPr>
        <p:spPr>
          <a:xfrm>
            <a:off x="2019233" y="3270577"/>
            <a:ext cx="1334548" cy="65836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ED02B6-A428-418B-FEEC-D36ABB9FAFB0}"/>
              </a:ext>
            </a:extLst>
          </p:cNvPr>
          <p:cNvSpPr txBox="1"/>
          <p:nvPr/>
        </p:nvSpPr>
        <p:spPr>
          <a:xfrm>
            <a:off x="2791326" y="2903494"/>
            <a:ext cx="1716364" cy="369332"/>
          </a:xfrm>
          <a:prstGeom prst="rect">
            <a:avLst/>
          </a:prstGeom>
          <a:noFill/>
        </p:spPr>
        <p:txBody>
          <a:bodyPr wrap="square" rtlCol="0">
            <a:spAutoFit/>
          </a:bodyPr>
          <a:lstStyle/>
          <a:p>
            <a:pPr algn="ctr"/>
            <a:r>
              <a:rPr lang="en-US" dirty="0"/>
              <a:t>Private interface</a:t>
            </a:r>
          </a:p>
        </p:txBody>
      </p:sp>
      <p:cxnSp>
        <p:nvCxnSpPr>
          <p:cNvPr id="25" name="Straight Arrow Connector 24">
            <a:extLst>
              <a:ext uri="{FF2B5EF4-FFF2-40B4-BE49-F238E27FC236}">
                <a16:creationId xmlns:a16="http://schemas.microsoft.com/office/drawing/2014/main" id="{4BA9B1D8-45D1-B6D3-5990-000F62CC43BA}"/>
              </a:ext>
            </a:extLst>
          </p:cNvPr>
          <p:cNvCxnSpPr>
            <a:cxnSpLocks/>
          </p:cNvCxnSpPr>
          <p:nvPr/>
        </p:nvCxnSpPr>
        <p:spPr>
          <a:xfrm flipH="1" flipV="1">
            <a:off x="2301816" y="2390978"/>
            <a:ext cx="438893" cy="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8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76378</TotalTime>
  <Words>4749</Words>
  <Application>Microsoft Macintosh PowerPoint</Application>
  <PresentationFormat>Widescreen</PresentationFormat>
  <Paragraphs>592</Paragraphs>
  <Slides>60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Annie Use Your Telescope</vt:lpstr>
      <vt:lpstr>Arial</vt:lpstr>
      <vt:lpstr>Calibri</vt:lpstr>
      <vt:lpstr>Calibri Light</vt:lpstr>
      <vt:lpstr>Consolas</vt:lpstr>
      <vt:lpstr>Courier New</vt:lpstr>
      <vt:lpstr>Fira Code</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Words that we’ll say a lot</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General Notes</vt:lpstr>
      <vt:lpstr>Hands-on Turning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usually a better alternative</vt:lpstr>
      <vt:lpstr>if … elif … else chain is often the smell of independent plug-in blocks</vt:lpstr>
      <vt:lpstr>if … elif … else chain is often the smell of independent plug-in blocks</vt:lpstr>
      <vt:lpstr>if … elif … else chain is often the smell of independent plug-in blocks</vt:lpstr>
      <vt:lpstr>if … elif … else chain is often the smell of independent plug-in blocks</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868</cp:revision>
  <cp:lastPrinted>2019-09-03T16:05:03Z</cp:lastPrinted>
  <dcterms:created xsi:type="dcterms:W3CDTF">2018-07-24T12:49:38Z</dcterms:created>
  <dcterms:modified xsi:type="dcterms:W3CDTF">2024-08-27T09:46:59Z</dcterms:modified>
</cp:coreProperties>
</file>